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1" r:id="rId1"/>
  </p:sldMasterIdLst>
  <p:notesMasterIdLst>
    <p:notesMasterId r:id="rId55"/>
  </p:notesMasterIdLst>
  <p:sldIdLst>
    <p:sldId id="336" r:id="rId2"/>
    <p:sldId id="391" r:id="rId3"/>
    <p:sldId id="450" r:id="rId4"/>
    <p:sldId id="462" r:id="rId5"/>
    <p:sldId id="465" r:id="rId6"/>
    <p:sldId id="464" r:id="rId7"/>
    <p:sldId id="451" r:id="rId8"/>
    <p:sldId id="436" r:id="rId9"/>
    <p:sldId id="424" r:id="rId10"/>
    <p:sldId id="468" r:id="rId11"/>
    <p:sldId id="452" r:id="rId12"/>
    <p:sldId id="463" r:id="rId13"/>
    <p:sldId id="453" r:id="rId14"/>
    <p:sldId id="466" r:id="rId15"/>
    <p:sldId id="426" r:id="rId16"/>
    <p:sldId id="291" r:id="rId17"/>
    <p:sldId id="418" r:id="rId18"/>
    <p:sldId id="416" r:id="rId19"/>
    <p:sldId id="417" r:id="rId20"/>
    <p:sldId id="427" r:id="rId21"/>
    <p:sldId id="467" r:id="rId22"/>
    <p:sldId id="293" r:id="rId23"/>
    <p:sldId id="429" r:id="rId24"/>
    <p:sldId id="431" r:id="rId25"/>
    <p:sldId id="419" r:id="rId26"/>
    <p:sldId id="420" r:id="rId27"/>
    <p:sldId id="428" r:id="rId28"/>
    <p:sldId id="455" r:id="rId29"/>
    <p:sldId id="444" r:id="rId30"/>
    <p:sldId id="456" r:id="rId31"/>
    <p:sldId id="457" r:id="rId32"/>
    <p:sldId id="458" r:id="rId33"/>
    <p:sldId id="345" r:id="rId34"/>
    <p:sldId id="366" r:id="rId35"/>
    <p:sldId id="294" r:id="rId36"/>
    <p:sldId id="446" r:id="rId37"/>
    <p:sldId id="459" r:id="rId38"/>
    <p:sldId id="449" r:id="rId39"/>
    <p:sldId id="364" r:id="rId40"/>
    <p:sldId id="348" r:id="rId41"/>
    <p:sldId id="295" r:id="rId42"/>
    <p:sldId id="296" r:id="rId43"/>
    <p:sldId id="447" r:id="rId44"/>
    <p:sldId id="297" r:id="rId45"/>
    <p:sldId id="442" r:id="rId46"/>
    <p:sldId id="329" r:id="rId47"/>
    <p:sldId id="330" r:id="rId48"/>
    <p:sldId id="331" r:id="rId49"/>
    <p:sldId id="469" r:id="rId50"/>
    <p:sldId id="349" r:id="rId51"/>
    <p:sldId id="470" r:id="rId52"/>
    <p:sldId id="305" r:id="rId53"/>
    <p:sldId id="440" r:id="rId5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F2D6"/>
          </a:solidFill>
        </a:fill>
      </a:tcStyle>
    </a:wholeTbl>
    <a:band2H>
      <a:tcTxStyle/>
      <a:tcStyle>
        <a:tcBdr/>
        <a:fill>
          <a:solidFill>
            <a:srgbClr val="FDF9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50505"/>
        </a:fontRef>
        <a:srgbClr val="0505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50505"/>
              </a:solidFill>
              <a:prstDash val="solid"/>
              <a:round/>
            </a:ln>
          </a:top>
          <a:bottom>
            <a:ln w="254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50505"/>
              </a:solidFill>
              <a:prstDash val="solid"/>
              <a:round/>
            </a:ln>
          </a:top>
          <a:bottom>
            <a:ln w="254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50505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5050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5050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12700" cap="flat">
              <a:solidFill>
                <a:srgbClr val="050505"/>
              </a:solidFill>
              <a:prstDash val="solid"/>
              <a:round/>
            </a:ln>
          </a:top>
          <a:bottom>
            <a:ln w="127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solidFill>
            <a:srgbClr val="05050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12700" cap="flat">
              <a:solidFill>
                <a:srgbClr val="050505"/>
              </a:solidFill>
              <a:prstDash val="solid"/>
              <a:round/>
            </a:ln>
          </a:top>
          <a:bottom>
            <a:ln w="127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solidFill>
            <a:srgbClr val="050505">
              <a:alpha val="20000"/>
            </a:srgbClr>
          </a:solidFill>
        </a:fill>
      </a:tcStyle>
    </a:firstCol>
    <a:lastRow>
      <a:tcTxStyle b="on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50800" cap="flat">
              <a:solidFill>
                <a:srgbClr val="050505"/>
              </a:solidFill>
              <a:prstDash val="solid"/>
              <a:round/>
            </a:ln>
          </a:top>
          <a:bottom>
            <a:ln w="127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12700" cap="flat">
              <a:solidFill>
                <a:srgbClr val="050505"/>
              </a:solidFill>
              <a:prstDash val="solid"/>
              <a:round/>
            </a:ln>
          </a:top>
          <a:bottom>
            <a:ln w="254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 autoAdjust="0"/>
    <p:restoredTop sz="90226" autoAdjust="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394829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1pPr>
    <a:lvl2pPr indent="2286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2pPr>
    <a:lvl3pPr indent="4572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3pPr>
    <a:lvl4pPr indent="6858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4pPr>
    <a:lvl5pPr indent="9144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5pPr>
    <a:lvl6pPr indent="11430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6pPr>
    <a:lvl7pPr indent="13716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7pPr>
    <a:lvl8pPr indent="16002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8pPr>
    <a:lvl9pPr indent="18288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843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61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4619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35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75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51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9514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952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527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57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558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248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09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8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508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7398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130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1520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40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5495597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2820429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54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158086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574017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747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733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4962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1610061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2158086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1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099300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65038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03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860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693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57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426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231146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0693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1006081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4100608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207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301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086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63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044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58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158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10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58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3086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89004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06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53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28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758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18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761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44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44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EEA34-4118-45EA-AE25-E3930C4D2A19}" type="datetimeFigureOut">
              <a:rPr lang="en-US" smtClean="0"/>
              <a:t>8/28/2020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399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9.png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1" y="5138430"/>
            <a:ext cx="5860869" cy="1719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Anchored Multiperspective Visualization for Efficient VR Navigation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Meng-Lin Wu and Voicu Popescu</a:t>
            </a:r>
          </a:p>
          <a:p>
            <a:r>
              <a:rPr lang="en-US" dirty="0"/>
              <a:t>Purdue University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44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Inefficiency due to occlusions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Multiperspective visualization (MPV)</a:t>
            </a:r>
          </a:p>
          <a:p>
            <a:pPr lvl="1"/>
            <a:r>
              <a:rPr lang="en-US" dirty="0"/>
              <a:t>What</a:t>
            </a:r>
          </a:p>
          <a:p>
            <a:pPr lvl="2"/>
            <a:r>
              <a:rPr lang="en-US" dirty="0"/>
              <a:t>Additional perspectives integrated with primary perspective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588282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Inefficiency due to occlusions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Multiperspective visualization (MPV)</a:t>
            </a:r>
          </a:p>
          <a:p>
            <a:pPr lvl="1"/>
            <a:r>
              <a:rPr lang="en-US" dirty="0"/>
              <a:t>What</a:t>
            </a:r>
          </a:p>
          <a:p>
            <a:pPr lvl="2"/>
            <a:r>
              <a:rPr lang="en-US" dirty="0"/>
              <a:t>Additional perspectives integrated with primary perspective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</a:t>
            </a:r>
          </a:p>
          <a:p>
            <a:pPr lvl="2"/>
            <a:r>
              <a:rPr lang="en-US" dirty="0"/>
              <a:t>Primary perspective anchors user</a:t>
            </a:r>
          </a:p>
          <a:p>
            <a:pPr lvl="3"/>
            <a:r>
              <a:rPr lang="en-US" dirty="0"/>
              <a:t>Localize in VR space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2520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Inefficiency due to occlusions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Multiperspective visualization (MPV)</a:t>
            </a:r>
          </a:p>
          <a:p>
            <a:pPr lvl="1"/>
            <a:r>
              <a:rPr lang="en-US" dirty="0"/>
              <a:t>What</a:t>
            </a:r>
          </a:p>
          <a:p>
            <a:pPr lvl="2"/>
            <a:r>
              <a:rPr lang="en-US" dirty="0"/>
              <a:t>Additional perspectives integrated with primary perspective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</a:t>
            </a:r>
          </a:p>
          <a:p>
            <a:pPr lvl="2"/>
            <a:r>
              <a:rPr lang="en-US" dirty="0"/>
              <a:t>Primary perspective anchors user</a:t>
            </a:r>
          </a:p>
          <a:p>
            <a:pPr lvl="3"/>
            <a:r>
              <a:rPr lang="en-US" dirty="0"/>
              <a:t>Localize in VR space</a:t>
            </a:r>
          </a:p>
          <a:p>
            <a:pPr lvl="2"/>
            <a:r>
              <a:rPr lang="en-US" dirty="0"/>
              <a:t>Secondary perspective previews destinations</a:t>
            </a:r>
          </a:p>
          <a:p>
            <a:pPr lvl="3"/>
            <a:r>
              <a:rPr lang="en-US" dirty="0"/>
              <a:t>Less wasted locomotion (improved efficiency)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69613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Inefficiency due to occlusions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Multiperspective visualization (MPV)</a:t>
            </a:r>
          </a:p>
          <a:p>
            <a:pPr lvl="1"/>
            <a:r>
              <a:rPr lang="en-US" dirty="0"/>
              <a:t>What</a:t>
            </a:r>
          </a:p>
          <a:p>
            <a:pPr lvl="2"/>
            <a:r>
              <a:rPr lang="en-US" dirty="0"/>
              <a:t>Additional perspectives integrated with primary perspective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</a:t>
            </a:r>
          </a:p>
          <a:p>
            <a:pPr lvl="2"/>
            <a:r>
              <a:rPr lang="en-US" dirty="0"/>
              <a:t>Primary perspective anchors user</a:t>
            </a:r>
          </a:p>
          <a:p>
            <a:pPr lvl="3"/>
            <a:r>
              <a:rPr lang="en-US" dirty="0"/>
              <a:t>Localize in VR space</a:t>
            </a:r>
          </a:p>
          <a:p>
            <a:pPr lvl="2"/>
            <a:r>
              <a:rPr lang="en-US" dirty="0"/>
              <a:t>Secondary perspective previews destinations</a:t>
            </a:r>
          </a:p>
          <a:p>
            <a:pPr lvl="3"/>
            <a:r>
              <a:rPr lang="en-US" dirty="0"/>
              <a:t>Less wasted locomotion (improved efficiency)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</a:t>
            </a:r>
          </a:p>
          <a:p>
            <a:pPr lvl="1"/>
            <a:endParaRPr lang="en-US" dirty="0"/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328077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5762" y="1688925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for lateral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671845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87582"/>
            <a:ext cx="68580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for lateral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404744" y="2055814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404744" y="3106348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510252" y="4849091"/>
            <a:ext cx="157191" cy="5500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5945159" y="4413662"/>
            <a:ext cx="731520" cy="87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84053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6002382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  <p:sp>
        <p:nvSpPr>
          <p:cNvPr id="14" name="Rectangle 13"/>
          <p:cNvSpPr/>
          <p:nvPr/>
        </p:nvSpPr>
        <p:spPr>
          <a:xfrm>
            <a:off x="6096000" y="1685840"/>
            <a:ext cx="3718141" cy="46810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Top view</a:t>
            </a:r>
            <a:endParaRPr lang="en-US" b="0" baseline="30000" dirty="0"/>
          </a:p>
        </p:txBody>
      </p:sp>
    </p:spTree>
    <p:extLst>
      <p:ext uri="{BB962C8B-B14F-4D97-AF65-F5344CB8AC3E}">
        <p14:creationId xmlns:p14="http://schemas.microsoft.com/office/powerpoint/2010/main" val="140747460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87582"/>
            <a:ext cx="68580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for lateral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404744" y="2055814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404744" y="3106348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510252" y="4849091"/>
            <a:ext cx="157191" cy="5500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Top view</a:t>
            </a:r>
            <a:endParaRPr lang="en-US" b="0" baseline="30000" dirty="0"/>
          </a:p>
        </p:txBody>
      </p:sp>
      <p:sp>
        <p:nvSpPr>
          <p:cNvPr id="4" name="Rectangle 3"/>
          <p:cNvSpPr/>
          <p:nvPr/>
        </p:nvSpPr>
        <p:spPr>
          <a:xfrm>
            <a:off x="5945159" y="4413662"/>
            <a:ext cx="731520" cy="87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084053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6002382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</p:spTree>
    <p:extLst>
      <p:ext uri="{BB962C8B-B14F-4D97-AF65-F5344CB8AC3E}">
        <p14:creationId xmlns:p14="http://schemas.microsoft.com/office/powerpoint/2010/main" val="299302694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87582"/>
            <a:ext cx="68580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for lateral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084053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6002382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404744" y="2055814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404744" y="3106348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510252" y="4849091"/>
            <a:ext cx="157191" cy="55005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Top view</a:t>
            </a:r>
            <a:endParaRPr lang="en-US" b="0" baseline="30000" dirty="0"/>
          </a:p>
        </p:txBody>
      </p:sp>
      <p:sp>
        <p:nvSpPr>
          <p:cNvPr id="4" name="Rectangle 3"/>
          <p:cNvSpPr/>
          <p:nvPr/>
        </p:nvSpPr>
        <p:spPr>
          <a:xfrm>
            <a:off x="5945159" y="4413662"/>
            <a:ext cx="731520" cy="870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1999" y="3193072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Intuitive UI?</a:t>
            </a:r>
          </a:p>
        </p:txBody>
      </p:sp>
    </p:spTree>
    <p:extLst>
      <p:ext uri="{BB962C8B-B14F-4D97-AF65-F5344CB8AC3E}">
        <p14:creationId xmlns:p14="http://schemas.microsoft.com/office/powerpoint/2010/main" val="177751590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87582"/>
            <a:ext cx="68580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for lateral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404744" y="2055814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404744" y="3106348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Top view</a:t>
            </a:r>
            <a:endParaRPr lang="en-US" b="0" baseline="30000" dirty="0"/>
          </a:p>
        </p:txBody>
      </p:sp>
      <p:sp>
        <p:nvSpPr>
          <p:cNvPr id="14" name="TextBox 13"/>
          <p:cNvSpPr txBox="1"/>
          <p:nvPr/>
        </p:nvSpPr>
        <p:spPr>
          <a:xfrm>
            <a:off x="2084053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6000" y="6002382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  <p:sp>
        <p:nvSpPr>
          <p:cNvPr id="18" name="TextBox 17"/>
          <p:cNvSpPr txBox="1"/>
          <p:nvPr/>
        </p:nvSpPr>
        <p:spPr>
          <a:xfrm>
            <a:off x="761999" y="3193072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Intuitive UI?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6510253" y="4849092"/>
            <a:ext cx="176068" cy="70571"/>
          </a:xfrm>
          <a:prstGeom prst="straightConnector1">
            <a:avLst/>
          </a:prstGeom>
          <a:ln w="254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63996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887582"/>
            <a:ext cx="68580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for lateral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2084053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6002382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8404744" y="2055814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8404744" y="3106348"/>
            <a:ext cx="258965" cy="835168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6510253" y="4849092"/>
            <a:ext cx="176068" cy="70571"/>
          </a:xfrm>
          <a:prstGeom prst="straightConnector1">
            <a:avLst/>
          </a:prstGeom>
          <a:ln w="25400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Top view</a:t>
            </a:r>
            <a:endParaRPr lang="en-US" b="0" baseline="30000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6751782" y="3565236"/>
            <a:ext cx="656245" cy="13113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728192" y="260430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192" y="2604308"/>
                <a:ext cx="380232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rc 17"/>
          <p:cNvSpPr/>
          <p:nvPr/>
        </p:nvSpPr>
        <p:spPr>
          <a:xfrm>
            <a:off x="7506718" y="2784332"/>
            <a:ext cx="278606" cy="354806"/>
          </a:xfrm>
          <a:prstGeom prst="arc">
            <a:avLst>
              <a:gd name="adj1" fmla="val 16200000"/>
              <a:gd name="adj2" fmla="val 5825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c 18"/>
          <p:cNvSpPr/>
          <p:nvPr/>
        </p:nvSpPr>
        <p:spPr>
          <a:xfrm>
            <a:off x="7506718" y="3844108"/>
            <a:ext cx="278606" cy="354806"/>
          </a:xfrm>
          <a:prstGeom prst="arc">
            <a:avLst>
              <a:gd name="adj1" fmla="val 16200000"/>
              <a:gd name="adj2" fmla="val 5825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306879" y="3293458"/>
                <a:ext cx="28591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𝑙𝑎𝑡𝑒𝑟𝑎𝑙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m:rPr>
                          <m:sty m:val="p"/>
                        </m:rPr>
                        <a:rPr lang="el-G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𝑙𝑎𝑡𝑒𝑟𝑎𝑙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𝑙𝑎𝑡𝑒𝑟𝑎𝑙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5°/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06879" y="3293458"/>
                <a:ext cx="2859198" cy="923330"/>
              </a:xfrm>
              <a:prstGeom prst="rect">
                <a:avLst/>
              </a:prstGeom>
              <a:blipFill>
                <a:blip r:embed="rId5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728192" y="3683637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8192" y="3683637"/>
                <a:ext cx="380232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61999" y="3193072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Intuitive UI?</a:t>
            </a:r>
          </a:p>
        </p:txBody>
      </p:sp>
      <p:grpSp>
        <p:nvGrpSpPr>
          <p:cNvPr id="34" name="Group 33"/>
          <p:cNvGrpSpPr/>
          <p:nvPr/>
        </p:nvGrpSpPr>
        <p:grpSpPr>
          <a:xfrm rot="17977307">
            <a:off x="6643660" y="4743411"/>
            <a:ext cx="131907" cy="128587"/>
            <a:chOff x="6619875" y="4624388"/>
            <a:chExt cx="131907" cy="128587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6619875" y="4624388"/>
              <a:ext cx="13190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751782" y="4624388"/>
              <a:ext cx="0" cy="128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/>
              <p:cNvSpPr/>
              <p:nvPr/>
            </p:nvSpPr>
            <p:spPr>
              <a:xfrm>
                <a:off x="12356759" y="4617422"/>
                <a:ext cx="110729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l-G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𝑙𝑎𝑡𝑒𝑟𝑎𝑙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56759" y="4617422"/>
                <a:ext cx="11072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/>
          <p:cNvCxnSpPr>
            <a:cxnSpLocks/>
          </p:cNvCxnSpPr>
          <p:nvPr/>
        </p:nvCxnSpPr>
        <p:spPr>
          <a:xfrm>
            <a:off x="6454714" y="4220914"/>
            <a:ext cx="132916" cy="5811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1B4D25-B1C5-41E4-8CCD-1FC9E23DEA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141" y="3193072"/>
            <a:ext cx="2859272" cy="963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D9C9CD-7E7C-4450-82F4-85CE352908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779" y="3825524"/>
            <a:ext cx="1109568" cy="37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862536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Navigation in VR</a:t>
            </a:r>
            <a:endParaRPr dirty="0"/>
          </a:p>
        </p:txBody>
      </p:sp>
      <p:sp>
        <p:nvSpPr>
          <p:cNvPr id="9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Tracked Head-Mounted Displays (HMD) </a:t>
            </a:r>
          </a:p>
          <a:p>
            <a:pPr lvl="1"/>
            <a:r>
              <a:rPr lang="en-US" dirty="0"/>
              <a:t>6 </a:t>
            </a:r>
            <a:r>
              <a:rPr lang="en-US" dirty="0" err="1"/>
              <a:t>DoF</a:t>
            </a:r>
            <a:r>
              <a:rPr lang="en-US" dirty="0"/>
              <a:t> tracking widely available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7873270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for lateral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1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161426" y="4891088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9614" y="4891088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" y="1690688"/>
            <a:ext cx="5684292" cy="3200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48" y="1690688"/>
            <a:ext cx="568429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5341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5763" y="1688924"/>
            <a:ext cx="812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vertical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7877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vertical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0" name="TextBox 9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Side view</a:t>
            </a:r>
            <a:endParaRPr lang="en-US" b="0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01784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05" y="1685839"/>
            <a:ext cx="30860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8902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488430" y="1685839"/>
            <a:ext cx="3086099" cy="4114800"/>
            <a:chOff x="6488430" y="1685839"/>
            <a:chExt cx="3086099" cy="411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430" y="1685839"/>
              <a:ext cx="3086099" cy="4114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 rot="2528776">
              <a:off x="7697446" y="3794003"/>
              <a:ext cx="756596" cy="259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2634458">
              <a:off x="7660941" y="3710171"/>
              <a:ext cx="93628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2353492">
              <a:off x="8217838" y="4324205"/>
              <a:ext cx="1198078" cy="259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vertical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978" y="3314700"/>
            <a:ext cx="0" cy="101600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Side view</a:t>
            </a:r>
            <a:endParaRPr lang="en-US" b="0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01784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88430" y="6002381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05" y="1685839"/>
            <a:ext cx="308609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259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488430" y="1685839"/>
            <a:ext cx="3086099" cy="4114800"/>
            <a:chOff x="6488430" y="1685839"/>
            <a:chExt cx="3086099" cy="41148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8430" y="1685839"/>
              <a:ext cx="3086099" cy="4114800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 rot="2528776">
              <a:off x="7697446" y="3794003"/>
              <a:ext cx="756596" cy="259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 rot="2634458">
              <a:off x="7660941" y="3710171"/>
              <a:ext cx="93628" cy="457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 rot="2353492">
              <a:off x="8217838" y="4324205"/>
              <a:ext cx="1198078" cy="2597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vertical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978" y="3314700"/>
            <a:ext cx="0" cy="101600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Side view</a:t>
            </a:r>
            <a:endParaRPr lang="en-US" b="0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01784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88430" y="6002381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05" y="1685839"/>
            <a:ext cx="3086099" cy="41148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1999" y="3193072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Intuitive UI?</a:t>
            </a:r>
          </a:p>
        </p:txBody>
      </p:sp>
    </p:spTree>
    <p:extLst>
      <p:ext uri="{BB962C8B-B14F-4D97-AF65-F5344CB8AC3E}">
        <p14:creationId xmlns:p14="http://schemas.microsoft.com/office/powerpoint/2010/main" val="3945682964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30" y="1685839"/>
            <a:ext cx="3086099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vertical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978" y="3314700"/>
            <a:ext cx="0" cy="101600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995063" y="4664363"/>
            <a:ext cx="0" cy="234950"/>
          </a:xfrm>
          <a:prstGeom prst="straightConnector1">
            <a:avLst/>
          </a:prstGeom>
          <a:ln w="25400"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Side view</a:t>
            </a:r>
            <a:endParaRPr lang="en-US" b="0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01784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05" y="1685839"/>
            <a:ext cx="3086099" cy="41148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1999" y="3193072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Intuitive UI?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88430" y="6002381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</p:spTree>
    <p:extLst>
      <p:ext uri="{BB962C8B-B14F-4D97-AF65-F5344CB8AC3E}">
        <p14:creationId xmlns:p14="http://schemas.microsoft.com/office/powerpoint/2010/main" val="3338061861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430" y="1685839"/>
            <a:ext cx="3086099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vertical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010978" y="3314700"/>
            <a:ext cx="0" cy="1016000"/>
          </a:xfrm>
          <a:prstGeom prst="straightConnector1">
            <a:avLst/>
          </a:prstGeom>
          <a:ln w="254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995063" y="4664363"/>
            <a:ext cx="0" cy="234950"/>
          </a:xfrm>
          <a:prstGeom prst="straightConnector1">
            <a:avLst/>
          </a:prstGeom>
          <a:ln w="25400">
            <a:prstDash val="solid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160520" y="1685839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Side view</a:t>
            </a:r>
            <a:endParaRPr lang="en-US" b="0" baseline="30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01784" y="600238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05" y="1685839"/>
            <a:ext cx="3086099" cy="4114800"/>
          </a:xfrm>
          <a:prstGeom prst="rect">
            <a:avLst/>
          </a:prstGeom>
        </p:spPr>
      </p:pic>
      <p:sp>
        <p:nvSpPr>
          <p:cNvPr id="11" name="Arc 10"/>
          <p:cNvSpPr/>
          <p:nvPr/>
        </p:nvSpPr>
        <p:spPr>
          <a:xfrm rot="13581288">
            <a:off x="7618744" y="3881474"/>
            <a:ext cx="278606" cy="354806"/>
          </a:xfrm>
          <a:prstGeom prst="arc">
            <a:avLst>
              <a:gd name="adj1" fmla="val 16200000"/>
              <a:gd name="adj2" fmla="val 5825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330266" y="3844108"/>
                <a:ext cx="380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266" y="3844108"/>
                <a:ext cx="380232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8179594" y="4286250"/>
            <a:ext cx="815469" cy="3781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79594" y="4290507"/>
            <a:ext cx="815469" cy="60880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4837126">
            <a:off x="8501461" y="4444184"/>
            <a:ext cx="178117" cy="156060"/>
          </a:xfrm>
          <a:prstGeom prst="arc">
            <a:avLst>
              <a:gd name="adj1" fmla="val 16200000"/>
              <a:gd name="adj2" fmla="val 5825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8179593" y="4676767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b="0" i="1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9593" y="4676767"/>
                <a:ext cx="399597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/>
          <p:cNvCxnSpPr/>
          <p:nvPr/>
        </p:nvCxnSpPr>
        <p:spPr>
          <a:xfrm flipV="1">
            <a:off x="8434388" y="4529139"/>
            <a:ext cx="152401" cy="2762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106937" y="3226897"/>
                <a:ext cx="285919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𝑔𝑎𝑖𝑛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𝑣𝑒𝑟𝑡𝑖𝑐𝑎𝑙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l-GR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𝑔𝑎𝑖𝑛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𝑣𝑒𝑟𝑡𝑖𝑐𝑎𝑙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en-US" b="0" i="1" dirty="0"/>
                  <a:t>	</a:t>
                </a: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06937" y="3226897"/>
                <a:ext cx="2859198" cy="923330"/>
              </a:xfrm>
              <a:prstGeom prst="rect">
                <a:avLst/>
              </a:prstGeom>
              <a:blipFill>
                <a:blip r:embed="rId7"/>
                <a:stretch>
                  <a:fillRect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761999" y="3193072"/>
            <a:ext cx="1905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Intuitive UI?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488430" y="6002381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D7C93ED-A4D7-4455-BFE3-7BE94227DD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068" y="3193072"/>
            <a:ext cx="2859272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85089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vertical </a:t>
            </a:r>
            <a:r>
              <a:rPr lang="en-US" dirty="0" err="1"/>
              <a:t>disocclusion</a:t>
            </a:r>
            <a:endParaRPr lang="en-US" dirty="0"/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" y="1690688"/>
            <a:ext cx="5684292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48" y="1690688"/>
            <a:ext cx="5684292" cy="32004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61426" y="4891088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9614" y="4891088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="0" baseline="30000" dirty="0"/>
          </a:p>
        </p:txBody>
      </p:sp>
    </p:spTree>
    <p:extLst>
      <p:ext uri="{BB962C8B-B14F-4D97-AF65-F5344CB8AC3E}">
        <p14:creationId xmlns:p14="http://schemas.microsoft.com/office/powerpoint/2010/main" val="195853957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Disrupted visualization</a:t>
            </a:r>
          </a:p>
          <a:p>
            <a:r>
              <a:rPr lang="en-US" dirty="0"/>
              <a:t>Disrupted localization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485" y="3655040"/>
            <a:ext cx="3429000" cy="2286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88072" y="6071877"/>
            <a:ext cx="150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Physical space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66130" y="6071877"/>
            <a:ext cx="138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Virtual space</a:t>
            </a:r>
          </a:p>
        </p:txBody>
      </p:sp>
      <p:sp>
        <p:nvSpPr>
          <p:cNvPr id="9" name="Rectangle 8"/>
          <p:cNvSpPr/>
          <p:nvPr/>
        </p:nvSpPr>
        <p:spPr>
          <a:xfrm>
            <a:off x="3523211" y="4505802"/>
            <a:ext cx="237744" cy="23774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48999" y="4725258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2m x 2m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Can we improve teleportation?</a:t>
            </a:r>
          </a:p>
        </p:txBody>
      </p:sp>
    </p:spTree>
    <p:extLst>
      <p:ext uri="{BB962C8B-B14F-4D97-AF65-F5344CB8AC3E}">
        <p14:creationId xmlns:p14="http://schemas.microsoft.com/office/powerpoint/2010/main" val="1222647170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teleportation?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What is better teleportation?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Fewer </a:t>
            </a:r>
            <a:r>
              <a:rPr lang="en-US" dirty="0" err="1"/>
              <a:t>teleportations</a:t>
            </a:r>
            <a:endParaRPr lang="en-US" dirty="0"/>
          </a:p>
          <a:p>
            <a:pPr marL="914400" lvl="1" indent="-457200">
              <a:buFont typeface="+mj-lt"/>
              <a:buAutoNum type="romanUcPeriod"/>
            </a:pPr>
            <a:r>
              <a:rPr lang="en-US" dirty="0"/>
              <a:t>Less disruption</a:t>
            </a:r>
          </a:p>
        </p:txBody>
      </p:sp>
    </p:spTree>
    <p:extLst>
      <p:ext uri="{BB962C8B-B14F-4D97-AF65-F5344CB8AC3E}">
        <p14:creationId xmlns:p14="http://schemas.microsoft.com/office/powerpoint/2010/main" val="390456499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Navigation in VR</a:t>
            </a:r>
            <a:endParaRPr dirty="0"/>
          </a:p>
        </p:txBody>
      </p:sp>
      <p:sp>
        <p:nvSpPr>
          <p:cNvPr id="9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Tracked Head-Mounted Displays (HMD) </a:t>
            </a:r>
          </a:p>
          <a:p>
            <a:pPr lvl="1"/>
            <a:r>
              <a:rPr lang="en-US" dirty="0"/>
              <a:t>6 </a:t>
            </a:r>
            <a:r>
              <a:rPr lang="en-US" dirty="0" err="1"/>
              <a:t>DoF</a:t>
            </a:r>
            <a:r>
              <a:rPr lang="en-US" dirty="0"/>
              <a:t> tracking widely available</a:t>
            </a:r>
          </a:p>
          <a:p>
            <a:endParaRPr lang="en-US" dirty="0"/>
          </a:p>
          <a:p>
            <a:r>
              <a:rPr lang="en-US" dirty="0"/>
              <a:t>Identity mapping – virtual &lt;-&gt; physical</a:t>
            </a:r>
          </a:p>
          <a:p>
            <a:pPr lvl="1"/>
            <a:r>
              <a:rPr lang="en-US" dirty="0"/>
              <a:t>Intuitive</a:t>
            </a:r>
          </a:p>
          <a:p>
            <a:pPr lvl="1"/>
            <a:r>
              <a:rPr lang="en-US" dirty="0"/>
              <a:t>Low motion sickness</a:t>
            </a:r>
          </a:p>
          <a:p>
            <a:pPr lvl="1"/>
            <a:r>
              <a:rPr lang="en-US" dirty="0"/>
              <a:t>High presence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89577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teleportation?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What is better teleportation?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Fewer </a:t>
            </a:r>
            <a:r>
              <a:rPr lang="en-US" dirty="0" err="1"/>
              <a:t>teleportations</a:t>
            </a:r>
            <a:endParaRPr lang="en-US" dirty="0"/>
          </a:p>
          <a:p>
            <a:pPr marL="914400" lvl="1" indent="-457200">
              <a:buFont typeface="+mj-lt"/>
              <a:buAutoNum type="romanUcPeriod"/>
            </a:pPr>
            <a:r>
              <a:rPr lang="en-US" dirty="0"/>
              <a:t>Less disruption</a:t>
            </a:r>
          </a:p>
          <a:p>
            <a:endParaRPr lang="en-US" dirty="0"/>
          </a:p>
          <a:p>
            <a:r>
              <a:rPr lang="en-US" dirty="0"/>
              <a:t>I. is achieved with MPV </a:t>
            </a:r>
            <a:r>
              <a:rPr lang="en-US" dirty="0" err="1"/>
              <a:t>disocclusion</a:t>
            </a:r>
            <a:endParaRPr lang="en-US" dirty="0"/>
          </a:p>
          <a:p>
            <a:pPr lvl="1"/>
            <a:r>
              <a:rPr lang="en-US" dirty="0"/>
              <a:t>Previews ROI – Reduces unnecessary teleportation</a:t>
            </a:r>
          </a:p>
          <a:p>
            <a:pPr lvl="1"/>
            <a:r>
              <a:rPr lang="en-US" dirty="0"/>
              <a:t>Brings destinations into vista space – Simplifies necessary </a:t>
            </a:r>
            <a:r>
              <a:rPr lang="en-US" dirty="0" err="1"/>
              <a:t>teleportations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13839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teleportation?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What is better teleportation?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Fewer </a:t>
            </a:r>
            <a:r>
              <a:rPr lang="en-US" dirty="0" err="1"/>
              <a:t>teleportations</a:t>
            </a:r>
            <a:endParaRPr lang="en-US" dirty="0"/>
          </a:p>
          <a:p>
            <a:pPr marL="914400" lvl="1" indent="-457200">
              <a:buFont typeface="+mj-lt"/>
              <a:buAutoNum type="romanUcPeriod"/>
            </a:pPr>
            <a:r>
              <a:rPr lang="en-US" dirty="0"/>
              <a:t>Less disruption</a:t>
            </a:r>
          </a:p>
          <a:p>
            <a:endParaRPr lang="en-US" dirty="0"/>
          </a:p>
          <a:p>
            <a:r>
              <a:rPr lang="en-US" dirty="0"/>
              <a:t>I. is achieved with MPV </a:t>
            </a:r>
            <a:r>
              <a:rPr lang="en-US" dirty="0" err="1"/>
              <a:t>disocclusion</a:t>
            </a:r>
            <a:endParaRPr lang="en-US" dirty="0"/>
          </a:p>
          <a:p>
            <a:pPr lvl="1"/>
            <a:r>
              <a:rPr lang="en-US" dirty="0"/>
              <a:t>Previews ROI – Reduces unnecessary teleportation</a:t>
            </a:r>
          </a:p>
          <a:p>
            <a:pPr lvl="1"/>
            <a:r>
              <a:rPr lang="en-US" dirty="0"/>
              <a:t>Brings destinations into vista space – Simplifies necessary </a:t>
            </a:r>
            <a:r>
              <a:rPr lang="en-US" dirty="0" err="1"/>
              <a:t>teleportations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to achieve II.?</a:t>
            </a:r>
          </a:p>
        </p:txBody>
      </p:sp>
    </p:spTree>
    <p:extLst>
      <p:ext uri="{BB962C8B-B14F-4D97-AF65-F5344CB8AC3E}">
        <p14:creationId xmlns:p14="http://schemas.microsoft.com/office/powerpoint/2010/main" val="3338332410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improve teleportation?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What is better teleportation?</a:t>
            </a:r>
          </a:p>
          <a:p>
            <a:pPr marL="971550" lvl="1" indent="-514350">
              <a:buFont typeface="+mj-lt"/>
              <a:buAutoNum type="romanUcPeriod"/>
            </a:pPr>
            <a:r>
              <a:rPr lang="en-US" dirty="0"/>
              <a:t>Fewer </a:t>
            </a:r>
            <a:r>
              <a:rPr lang="en-US" dirty="0" err="1"/>
              <a:t>teleportations</a:t>
            </a:r>
            <a:endParaRPr lang="en-US" dirty="0"/>
          </a:p>
          <a:p>
            <a:pPr marL="914400" lvl="1" indent="-457200">
              <a:buFont typeface="+mj-lt"/>
              <a:buAutoNum type="romanUcPeriod"/>
            </a:pPr>
            <a:r>
              <a:rPr lang="en-US" dirty="0"/>
              <a:t>Less disruption</a:t>
            </a:r>
          </a:p>
          <a:p>
            <a:endParaRPr lang="en-US" dirty="0"/>
          </a:p>
          <a:p>
            <a:r>
              <a:rPr lang="en-US" dirty="0"/>
              <a:t>I. is achieved with MPV </a:t>
            </a:r>
            <a:r>
              <a:rPr lang="en-US" dirty="0" err="1"/>
              <a:t>disocclusion</a:t>
            </a:r>
            <a:endParaRPr lang="en-US" dirty="0"/>
          </a:p>
          <a:p>
            <a:pPr lvl="1"/>
            <a:r>
              <a:rPr lang="en-US" dirty="0"/>
              <a:t>Previews ROI – Reduces unnecessary teleportation</a:t>
            </a:r>
          </a:p>
          <a:p>
            <a:pPr lvl="1"/>
            <a:r>
              <a:rPr lang="en-US" dirty="0"/>
              <a:t>Brings destinations into vista space – Simplifies necessary </a:t>
            </a:r>
            <a:r>
              <a:rPr lang="en-US" dirty="0" err="1"/>
              <a:t>teleportations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How to achieve II.?</a:t>
            </a:r>
          </a:p>
          <a:p>
            <a:pPr lvl="1"/>
            <a:r>
              <a:rPr lang="en-US" dirty="0"/>
              <a:t>Anchored teleportation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73041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anchored teleportation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6" name="telep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35763" y="1688923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888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690688"/>
            <a:ext cx="61722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anchored teleportation</a:t>
            </a:r>
          </a:p>
        </p:txBody>
      </p:sp>
      <p:sp>
        <p:nvSpPr>
          <p:cNvPr id="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995840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anchored teleportation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505840" y="5015220"/>
            <a:ext cx="3700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User wearing AR HMD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81" y="4241548"/>
            <a:ext cx="4068878" cy="2286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07" y="1690688"/>
            <a:ext cx="4068878" cy="2286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881" y="1690688"/>
            <a:ext cx="4068878" cy="2286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807" y="4241548"/>
            <a:ext cx="4068878" cy="2286000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741757" y="2658222"/>
            <a:ext cx="708485" cy="3509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740040" y="5209082"/>
            <a:ext cx="708485" cy="3509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9000000">
            <a:off x="5740040" y="3933651"/>
            <a:ext cx="708485" cy="3509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189187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achieves…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Anchored lateral / vertical </a:t>
            </a:r>
            <a:r>
              <a:rPr lang="en-US" dirty="0" err="1"/>
              <a:t>disocclusion</a:t>
            </a:r>
            <a:endParaRPr lang="en-US" dirty="0"/>
          </a:p>
          <a:p>
            <a:pPr lvl="1"/>
            <a:r>
              <a:rPr lang="en-US" dirty="0"/>
              <a:t>Anchored scene exploration</a:t>
            </a:r>
          </a:p>
          <a:p>
            <a:pPr lvl="1"/>
            <a:r>
              <a:rPr lang="en-US" dirty="0"/>
              <a:t>Preview ROIs</a:t>
            </a:r>
          </a:p>
          <a:p>
            <a:pPr lvl="1"/>
            <a:r>
              <a:rPr lang="en-US" dirty="0"/>
              <a:t>Bring potential destinations into vista space</a:t>
            </a:r>
          </a:p>
          <a:p>
            <a:endParaRPr lang="en-US" dirty="0"/>
          </a:p>
          <a:p>
            <a:r>
              <a:rPr lang="en-US" dirty="0"/>
              <a:t>Anchored teleportation</a:t>
            </a:r>
          </a:p>
          <a:p>
            <a:pPr lvl="1"/>
            <a:r>
              <a:rPr lang="en-US" dirty="0"/>
              <a:t>Visualization is continuous</a:t>
            </a:r>
          </a:p>
          <a:p>
            <a:pPr lvl="1"/>
            <a:r>
              <a:rPr lang="en-US" dirty="0"/>
              <a:t>Anchored in at least one space</a:t>
            </a:r>
          </a:p>
        </p:txBody>
      </p:sp>
    </p:spTree>
    <p:extLst>
      <p:ext uri="{BB962C8B-B14F-4D97-AF65-F5344CB8AC3E}">
        <p14:creationId xmlns:p14="http://schemas.microsoft.com/office/powerpoint/2010/main" val="50376332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achieves…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Anchored lateral / vertical </a:t>
            </a:r>
            <a:r>
              <a:rPr lang="en-US" dirty="0" err="1"/>
              <a:t>disocclusion</a:t>
            </a:r>
            <a:endParaRPr lang="en-US" dirty="0"/>
          </a:p>
          <a:p>
            <a:pPr lvl="1"/>
            <a:r>
              <a:rPr lang="en-US" dirty="0"/>
              <a:t>Anchored scene exploration</a:t>
            </a:r>
          </a:p>
          <a:p>
            <a:pPr lvl="1"/>
            <a:r>
              <a:rPr lang="en-US" dirty="0"/>
              <a:t>Preview ROIs</a:t>
            </a:r>
          </a:p>
          <a:p>
            <a:pPr lvl="1"/>
            <a:r>
              <a:rPr lang="en-US" dirty="0"/>
              <a:t>Bring potential destinations into vista space</a:t>
            </a:r>
          </a:p>
          <a:p>
            <a:endParaRPr lang="en-US" dirty="0"/>
          </a:p>
          <a:p>
            <a:r>
              <a:rPr lang="en-US" dirty="0"/>
              <a:t>Anchored teleportation</a:t>
            </a:r>
          </a:p>
          <a:p>
            <a:pPr lvl="1"/>
            <a:r>
              <a:rPr lang="en-US" dirty="0"/>
              <a:t>Visualization is continuous</a:t>
            </a:r>
          </a:p>
          <a:p>
            <a:pPr lvl="1"/>
            <a:r>
              <a:rPr lang="en-US" dirty="0"/>
              <a:t>Anchored in at least one space</a:t>
            </a:r>
          </a:p>
          <a:p>
            <a:pPr lvl="1"/>
            <a:endParaRPr lang="en-US" dirty="0"/>
          </a:p>
          <a:p>
            <a:r>
              <a:rPr lang="en-US" dirty="0"/>
              <a:t>Validate claims by user study</a:t>
            </a:r>
          </a:p>
        </p:txBody>
      </p:sp>
    </p:spTree>
    <p:extLst>
      <p:ext uri="{BB962C8B-B14F-4D97-AF65-F5344CB8AC3E}">
        <p14:creationId xmlns:p14="http://schemas.microsoft.com/office/powerpoint/2010/main" val="40691847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16 participants</a:t>
            </a:r>
          </a:p>
          <a:p>
            <a:pPr lvl="1"/>
            <a:r>
              <a:rPr lang="en-US" dirty="0"/>
              <a:t>Control vs experiment</a:t>
            </a:r>
          </a:p>
          <a:p>
            <a:r>
              <a:rPr lang="en-US" dirty="0"/>
              <a:t>Searching and matching tasks</a:t>
            </a:r>
          </a:p>
          <a:p>
            <a:pPr lvl="1"/>
            <a:r>
              <a:rPr lang="en-US" dirty="0"/>
              <a:t>Searching for objects</a:t>
            </a:r>
          </a:p>
          <a:p>
            <a:pPr lvl="1"/>
            <a:r>
              <a:rPr lang="en-US" dirty="0"/>
              <a:t>Matching pairs of identical objects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Number of </a:t>
            </a:r>
            <a:r>
              <a:rPr lang="en-US" dirty="0" err="1"/>
              <a:t>teleportations</a:t>
            </a:r>
            <a:endParaRPr lang="en-US" dirty="0"/>
          </a:p>
          <a:p>
            <a:pPr lvl="1"/>
            <a:r>
              <a:rPr lang="en-US" dirty="0"/>
              <a:t>Distance traveled</a:t>
            </a:r>
          </a:p>
          <a:p>
            <a:pPr lvl="1"/>
            <a:r>
              <a:rPr lang="en-US" dirty="0"/>
              <a:t>Task completion time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024936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Searching task</a:t>
            </a:r>
          </a:p>
          <a:p>
            <a:pPr lvl="1"/>
            <a:r>
              <a:rPr lang="en-US" dirty="0"/>
              <a:t>Collect scattered gold coins</a:t>
            </a:r>
          </a:p>
          <a:p>
            <a:endParaRPr lang="en-US" dirty="0"/>
          </a:p>
          <a:p>
            <a:r>
              <a:rPr lang="en-US" dirty="0"/>
              <a:t>Matching task</a:t>
            </a:r>
          </a:p>
          <a:p>
            <a:pPr lvl="1"/>
            <a:r>
              <a:rPr lang="en-US" dirty="0"/>
              <a:t>Mark identical mushrooms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39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827" y="1825625"/>
            <a:ext cx="1097280" cy="1097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863" y="3410367"/>
            <a:ext cx="1097280" cy="1097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55" y="3410367"/>
            <a:ext cx="1097280" cy="10972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79334" y="5212824"/>
            <a:ext cx="486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=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863" y="5079683"/>
            <a:ext cx="1097280" cy="10972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555" y="5079683"/>
            <a:ext cx="1097280" cy="109728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980022" y="3543508"/>
            <a:ext cx="4860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≠</a:t>
            </a:r>
          </a:p>
        </p:txBody>
      </p:sp>
    </p:spTree>
    <p:extLst>
      <p:ext uri="{BB962C8B-B14F-4D97-AF65-F5344CB8AC3E}">
        <p14:creationId xmlns:p14="http://schemas.microsoft.com/office/powerpoint/2010/main" val="192394176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371" y="1025400"/>
            <a:ext cx="7627434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in VR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482840" y="5807634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Virtual space</a:t>
            </a:r>
            <a:endParaRPr kumimoji="0" lang="en-US" sz="1800" b="0" u="none" strike="noStrike" cap="none" spc="0" normalizeH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374517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371" y="1025400"/>
            <a:ext cx="7627434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40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482840" y="5807634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Scene 1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Search 1:      x6</a:t>
            </a:r>
          </a:p>
          <a:p>
            <a:r>
              <a:rPr lang="en-US" dirty="0"/>
              <a:t>Match: 	=       x4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74" y="1872933"/>
            <a:ext cx="365760" cy="36576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8318" y="2373630"/>
            <a:ext cx="365760" cy="36576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73624" y="5807634"/>
            <a:ext cx="150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Physical space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04766" y="3649728"/>
            <a:ext cx="237744" cy="23774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30554" y="3869184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2m x 2m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50" y="2373630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49013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1_cente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9541" y="1823215"/>
            <a:ext cx="73152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1:      x6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74" y="1872933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58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_cente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9540" y="1825037"/>
            <a:ext cx="73152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Match: 	=       x4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42</a:t>
            </a:fld>
            <a:endParaRPr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005" y="1825625"/>
            <a:ext cx="365760" cy="365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750" y="1825625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6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43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076" y="1894080"/>
            <a:ext cx="6290856" cy="37490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6282" y="5643120"/>
            <a:ext cx="241644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Scene 2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Search 2:      x6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70867" y="5643116"/>
            <a:ext cx="150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Physical space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74" y="1872933"/>
            <a:ext cx="365760" cy="36576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704766" y="3649728"/>
            <a:ext cx="237744" cy="23774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30554" y="3869184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2m x 2m</a:t>
            </a:r>
          </a:p>
        </p:txBody>
      </p:sp>
    </p:spTree>
    <p:extLst>
      <p:ext uri="{BB962C8B-B14F-4D97-AF65-F5344CB8AC3E}">
        <p14:creationId xmlns:p14="http://schemas.microsoft.com/office/powerpoint/2010/main" val="2127602420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2_center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39541" y="1823214"/>
            <a:ext cx="7315200" cy="4114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Search 2:      x6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44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74" y="1872933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2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Efficiency</a:t>
            </a:r>
            <a:r>
              <a:rPr lang="en-US" dirty="0"/>
              <a:t> metrics</a:t>
            </a:r>
          </a:p>
          <a:p>
            <a:pPr lvl="1"/>
            <a:r>
              <a:rPr lang="en-US" dirty="0"/>
              <a:t>Number of </a:t>
            </a:r>
            <a:r>
              <a:rPr lang="en-US" dirty="0" err="1"/>
              <a:t>teleportations</a:t>
            </a:r>
            <a:endParaRPr lang="en-US" dirty="0"/>
          </a:p>
          <a:p>
            <a:pPr lvl="1"/>
            <a:r>
              <a:rPr lang="en-US" dirty="0"/>
              <a:t>Distance traveled</a:t>
            </a:r>
          </a:p>
          <a:p>
            <a:pPr lvl="1"/>
            <a:r>
              <a:rPr lang="en-US" dirty="0"/>
              <a:t>Task completion time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6482429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reduces number of </a:t>
            </a:r>
            <a:r>
              <a:rPr lang="en-US" dirty="0" err="1"/>
              <a:t>teleportatoins</a:t>
            </a:r>
            <a:endParaRPr lang="en-US" dirty="0"/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46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06593" y="2558814"/>
            <a:ext cx="3874239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b="0" dirty="0"/>
              <a:t>Number of </a:t>
            </a:r>
            <a:r>
              <a:rPr lang="en-US" b="0" dirty="0" err="1"/>
              <a:t>teleportations</a:t>
            </a:r>
            <a:r>
              <a:rPr lang="en-US" b="0" dirty="0"/>
              <a:t> per participant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8227796"/>
              </p:ext>
            </p:extLst>
          </p:nvPr>
        </p:nvGraphicFramePr>
        <p:xfrm>
          <a:off x="1006590" y="3038592"/>
          <a:ext cx="10065930" cy="147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Search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83.4 ± 48.9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21.6 ± 18.5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61.8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very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51.8 ± 24.8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27.6 ± 22.7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24.1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Search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98.3 ± 71.5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50.3 ± 31.5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48.0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5" y="3483472"/>
            <a:ext cx="228600" cy="22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9" y="3852514"/>
            <a:ext cx="22860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6" y="421913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51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reduces distance traveled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47</a:t>
            </a:fld>
            <a:endParaRPr/>
          </a:p>
        </p:txBody>
      </p:sp>
      <p:sp>
        <p:nvSpPr>
          <p:cNvPr id="5" name="TextBox 4"/>
          <p:cNvSpPr txBox="1"/>
          <p:nvPr/>
        </p:nvSpPr>
        <p:spPr>
          <a:xfrm>
            <a:off x="1006593" y="2558814"/>
            <a:ext cx="4119611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r>
              <a:rPr lang="en-US" b="0" dirty="0"/>
              <a:t>Distance traveled per participant, in meters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690098"/>
              </p:ext>
            </p:extLst>
          </p:nvPr>
        </p:nvGraphicFramePr>
        <p:xfrm>
          <a:off x="1006590" y="3038592"/>
          <a:ext cx="10065930" cy="147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Search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464 ± 135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222 ± 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huge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326 ± 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228 ±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Search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677 ± 306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527 ± 236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5" y="3483472"/>
            <a:ext cx="228600" cy="22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9" y="3852514"/>
            <a:ext cx="22860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6" y="421913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2290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reduces time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48</a:t>
            </a:fld>
            <a:endParaRPr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976224"/>
              </p:ext>
            </p:extLst>
          </p:nvPr>
        </p:nvGraphicFramePr>
        <p:xfrm>
          <a:off x="1006590" y="3038592"/>
          <a:ext cx="10065930" cy="14750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Search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113 ± 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56 ± 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very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Match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89 ±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78 ±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Search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157 ± 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175 ± 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(18)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6593" y="2558814"/>
            <a:ext cx="281396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Completion time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,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 in seconds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05" y="3483472"/>
            <a:ext cx="228600" cy="228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89" y="3852514"/>
            <a:ext cx="228600" cy="228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6" y="4219133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77414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Efficiency</a:t>
            </a:r>
            <a:r>
              <a:rPr lang="en-US" dirty="0"/>
              <a:t> metrics</a:t>
            </a:r>
          </a:p>
          <a:p>
            <a:pPr lvl="1"/>
            <a:r>
              <a:rPr lang="en-US" dirty="0"/>
              <a:t>Number of </a:t>
            </a:r>
            <a:r>
              <a:rPr lang="en-US" dirty="0" err="1"/>
              <a:t>teleportations</a:t>
            </a:r>
            <a:endParaRPr lang="en-US" dirty="0"/>
          </a:p>
          <a:p>
            <a:pPr lvl="1"/>
            <a:r>
              <a:rPr lang="en-US" dirty="0"/>
              <a:t>Distance traveled</a:t>
            </a:r>
          </a:p>
          <a:p>
            <a:pPr lvl="1"/>
            <a:r>
              <a:rPr lang="en-US" dirty="0"/>
              <a:t>Task completion time</a:t>
            </a:r>
          </a:p>
          <a:p>
            <a:endParaRPr lang="en-US" dirty="0"/>
          </a:p>
          <a:p>
            <a:r>
              <a:rPr lang="en-US" dirty="0"/>
              <a:t>Improvement in all metrics</a:t>
            </a:r>
          </a:p>
          <a:p>
            <a:pPr lvl="1"/>
            <a:r>
              <a:rPr lang="en-US" dirty="0"/>
              <a:t>Except task completion time in Search 2</a:t>
            </a:r>
          </a:p>
          <a:p>
            <a:pPr lvl="1"/>
            <a:endParaRPr lang="en-US"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00394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371" y="1025400"/>
            <a:ext cx="7627434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in VR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482840" y="5807634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Virtual space</a:t>
            </a:r>
            <a:endParaRPr kumimoji="0" lang="en-US" sz="1800" b="0" u="none" strike="noStrike" cap="none" spc="0" normalizeH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73624" y="5807634"/>
            <a:ext cx="150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Physical space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04766" y="3649728"/>
            <a:ext cx="237744" cy="23774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30554" y="3869184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2m x 2m</a:t>
            </a:r>
          </a:p>
        </p:txBody>
      </p:sp>
    </p:spTree>
    <p:extLst>
      <p:ext uri="{BB962C8B-B14F-4D97-AF65-F5344CB8AC3E}">
        <p14:creationId xmlns:p14="http://schemas.microsoft.com/office/powerpoint/2010/main" val="1629678529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evaluation of MPV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50</a:t>
            </a:fld>
            <a:endParaRPr/>
          </a:p>
        </p:txBody>
      </p:sp>
      <p:sp>
        <p:nvSpPr>
          <p:cNvPr id="9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Spatial awareness: “Your spatial awareness was maintained while moving around”</a:t>
            </a:r>
          </a:p>
          <a:p>
            <a:r>
              <a:rPr lang="en-US" sz="2000" dirty="0"/>
              <a:t>Efficiency: “You could reach any intended destination efficiently”</a:t>
            </a:r>
          </a:p>
          <a:p>
            <a:r>
              <a:rPr lang="en-US" sz="2000" dirty="0"/>
              <a:t>Presence: “You always felt present in the virtual world”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619" y="3198519"/>
            <a:ext cx="8912542" cy="33386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0446" y="3706518"/>
            <a:ext cx="21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Strongly agree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2328" y="5966177"/>
            <a:ext cx="21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Strongly disagree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4210" y="4876799"/>
            <a:ext cx="2115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Neutral</a:t>
            </a:r>
          </a:p>
        </p:txBody>
      </p:sp>
    </p:spTree>
    <p:extLst>
      <p:ext uri="{BB962C8B-B14F-4D97-AF65-F5344CB8AC3E}">
        <p14:creationId xmlns:p14="http://schemas.microsoft.com/office/powerpoint/2010/main" val="2960964102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Subjective evaluation of MPV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51</a:t>
            </a:fld>
            <a:endParaRPr/>
          </a:p>
        </p:txBody>
      </p:sp>
      <p:sp>
        <p:nvSpPr>
          <p:cNvPr id="9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Better spatial awareness and efficiency</a:t>
            </a:r>
          </a:p>
          <a:p>
            <a:endParaRPr lang="en-US" dirty="0"/>
          </a:p>
          <a:p>
            <a:r>
              <a:rPr lang="en-US" dirty="0"/>
              <a:t>Worse presence</a:t>
            </a:r>
          </a:p>
          <a:p>
            <a:endParaRPr lang="en-US" dirty="0"/>
          </a:p>
          <a:p>
            <a:r>
              <a:rPr lang="en-US" dirty="0"/>
              <a:t>No complaints about motion sickness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714202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for </a:t>
            </a:r>
            <a:r>
              <a:rPr lang="en-US" dirty="0" err="1"/>
              <a:t>disocclusion</a:t>
            </a:r>
            <a:endParaRPr lang="en-US" dirty="0"/>
          </a:p>
          <a:p>
            <a:pPr lvl="1"/>
            <a:r>
              <a:rPr lang="en-US" dirty="0"/>
              <a:t>Always anchors the user</a:t>
            </a:r>
          </a:p>
          <a:p>
            <a:pPr lvl="1"/>
            <a:r>
              <a:rPr lang="en-US" dirty="0"/>
              <a:t>Previews potential ROIs</a:t>
            </a:r>
          </a:p>
          <a:p>
            <a:pPr lvl="1"/>
            <a:r>
              <a:rPr lang="en-US" dirty="0"/>
              <a:t>Avoids unnecessary teleportation</a:t>
            </a:r>
          </a:p>
          <a:p>
            <a:pPr lvl="1"/>
            <a:endParaRPr lang="en-US" dirty="0"/>
          </a:p>
          <a:p>
            <a:r>
              <a:rPr lang="en-US" dirty="0"/>
              <a:t>MPV for teleportation</a:t>
            </a:r>
          </a:p>
          <a:p>
            <a:pPr lvl="1"/>
            <a:r>
              <a:rPr lang="en-US" dirty="0"/>
              <a:t>Always anchors the user</a:t>
            </a:r>
          </a:p>
          <a:p>
            <a:pPr lvl="1"/>
            <a:r>
              <a:rPr lang="en-US" dirty="0"/>
              <a:t>Brings potential destinations into vista space</a:t>
            </a:r>
          </a:p>
          <a:p>
            <a:pPr lvl="1"/>
            <a:r>
              <a:rPr lang="en-US" dirty="0"/>
              <a:t>Improves spatial awareness</a:t>
            </a:r>
          </a:p>
          <a:p>
            <a:pPr lvl="1"/>
            <a:endParaRPr lang="en-US"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253519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implementation</a:t>
            </a:r>
          </a:p>
          <a:p>
            <a:pPr lvl="1"/>
            <a:r>
              <a:rPr lang="en-US" dirty="0"/>
              <a:t>Automatic portal placement</a:t>
            </a:r>
          </a:p>
          <a:p>
            <a:pPr lvl="1"/>
            <a:r>
              <a:rPr lang="en-US" dirty="0"/>
              <a:t>Ray-traced rendering</a:t>
            </a:r>
          </a:p>
          <a:p>
            <a:r>
              <a:rPr lang="en-US" dirty="0"/>
              <a:t>Other than teleportation?</a:t>
            </a:r>
          </a:p>
          <a:p>
            <a:pPr lvl="1"/>
            <a:r>
              <a:rPr lang="en-US" dirty="0"/>
              <a:t>Joystick, keyboard &amp; mouse, treadmill</a:t>
            </a:r>
          </a:p>
          <a:p>
            <a:pPr lvl="1"/>
            <a:r>
              <a:rPr lang="en-US" dirty="0"/>
              <a:t>Redirected walking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Even more limited space – sitting at desk</a:t>
            </a:r>
          </a:p>
          <a:p>
            <a:pPr lvl="1"/>
            <a:r>
              <a:rPr lang="en-US" dirty="0"/>
              <a:t>Games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375531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371" y="1025400"/>
            <a:ext cx="7627434" cy="548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in VR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7482840" y="5807634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="0" dirty="0"/>
              <a:t>Virtual space</a:t>
            </a:r>
            <a:endParaRPr kumimoji="0" lang="en-US" sz="1800" b="0" u="none" strike="noStrike" cap="none" spc="0" normalizeH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73624" y="5807634"/>
            <a:ext cx="150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Physical space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04766" y="3649728"/>
            <a:ext cx="237744" cy="237744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30554" y="3869184"/>
            <a:ext cx="98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/>
              <a:t>2m x 2m</a:t>
            </a:r>
          </a:p>
        </p:txBody>
      </p:sp>
      <p:sp>
        <p:nvSpPr>
          <p:cNvPr id="9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Comfortably</a:t>
            </a:r>
          </a:p>
          <a:p>
            <a:r>
              <a:rPr lang="en-US" dirty="0"/>
              <a:t>Efficiently</a:t>
            </a:r>
          </a:p>
        </p:txBody>
      </p:sp>
    </p:spTree>
    <p:extLst>
      <p:ext uri="{BB962C8B-B14F-4D97-AF65-F5344CB8AC3E}">
        <p14:creationId xmlns:p14="http://schemas.microsoft.com/office/powerpoint/2010/main" val="62126614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Inefficiency due to occlusions</a:t>
            </a:r>
            <a:endParaRPr dirty="0"/>
          </a:p>
        </p:txBody>
      </p:sp>
      <p:sp>
        <p:nvSpPr>
          <p:cNvPr id="9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Inefficiency due to occlusions</a:t>
            </a:r>
          </a:p>
          <a:p>
            <a:pPr lvl="1"/>
            <a:r>
              <a:rPr lang="en-US" dirty="0"/>
              <a:t>Move to gain line of sight</a:t>
            </a:r>
          </a:p>
          <a:p>
            <a:pPr lvl="1"/>
            <a:r>
              <a:rPr lang="en-US" dirty="0"/>
              <a:t>Disjoint regions of interest</a:t>
            </a:r>
          </a:p>
          <a:p>
            <a:endParaRPr dirty="0"/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804949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48" y="3288271"/>
            <a:ext cx="5684292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Inefficiency due to occlusions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6" name="TextBox 5"/>
          <p:cNvSpPr txBox="1"/>
          <p:nvPr/>
        </p:nvSpPr>
        <p:spPr>
          <a:xfrm>
            <a:off x="1161426" y="6488671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Can’t see down side corridor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" y="3288271"/>
            <a:ext cx="5684292" cy="3200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159614" y="6488671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Can’t see up ledge</a:t>
            </a:r>
            <a:endParaRPr lang="en-US" b="0" baseline="30000" dirty="0"/>
          </a:p>
        </p:txBody>
      </p:sp>
      <p:sp>
        <p:nvSpPr>
          <p:cNvPr id="8" name="Text Placeholder 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Inefficiency due to occlusions</a:t>
            </a:r>
          </a:p>
          <a:p>
            <a:pPr lvl="1"/>
            <a:r>
              <a:rPr lang="en-US" dirty="0"/>
              <a:t>Move to gain line of sight</a:t>
            </a:r>
          </a:p>
          <a:p>
            <a:pPr lvl="1"/>
            <a:r>
              <a:rPr lang="en-US" dirty="0"/>
              <a:t>Disjoint regions of interest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571189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Inefficiency due to occlusions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Multiperspective visualization (MPV)</a:t>
            </a: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17101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50505"/>
      </a:dk1>
      <a:lt1>
        <a:srgbClr val="FFFFFF"/>
      </a:lt1>
      <a:dk2>
        <a:srgbClr val="A7A7A7"/>
      </a:dk2>
      <a:lt2>
        <a:srgbClr val="535353"/>
      </a:lt2>
      <a:accent1>
        <a:srgbClr val="F5DE7D"/>
      </a:accent1>
      <a:accent2>
        <a:srgbClr val="FCD4C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6491</TotalTime>
  <Words>1130</Words>
  <Application>Microsoft Office PowerPoint</Application>
  <PresentationFormat>Widescreen</PresentationFormat>
  <Paragraphs>416</Paragraphs>
  <Slides>53</Slides>
  <Notes>48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Anchored Multiperspective Visualization for Efficient VR Navigation</vt:lpstr>
      <vt:lpstr>Navigation in VR</vt:lpstr>
      <vt:lpstr>Navigation in VR</vt:lpstr>
      <vt:lpstr>Navigation in VR</vt:lpstr>
      <vt:lpstr>Navigation in VR</vt:lpstr>
      <vt:lpstr>Navigation in VR</vt:lpstr>
      <vt:lpstr>Inefficiency due to occlusions</vt:lpstr>
      <vt:lpstr>Inefficiency due to occlusions</vt:lpstr>
      <vt:lpstr>Inefficiency due to occlusions</vt:lpstr>
      <vt:lpstr>Inefficiency due to occlusions</vt:lpstr>
      <vt:lpstr>Inefficiency due to occlusions</vt:lpstr>
      <vt:lpstr>Inefficiency due to occlusions</vt:lpstr>
      <vt:lpstr>Inefficiency due to occlusions</vt:lpstr>
      <vt:lpstr>MPV for lateral disocclusion</vt:lpstr>
      <vt:lpstr>MPV for lateral disocclusion</vt:lpstr>
      <vt:lpstr>MPV for lateral disocclusion</vt:lpstr>
      <vt:lpstr>MPV for lateral disocclusion</vt:lpstr>
      <vt:lpstr>MPV for lateral disocclusion</vt:lpstr>
      <vt:lpstr>MPV for lateral disocclusion</vt:lpstr>
      <vt:lpstr>MPV for lateral disocclusion</vt:lpstr>
      <vt:lpstr>MPV for vertical disocclusion</vt:lpstr>
      <vt:lpstr>MPV for vertical disocclusion</vt:lpstr>
      <vt:lpstr>MPV for vertical disocclusion</vt:lpstr>
      <vt:lpstr>MPV for vertical disocclusion</vt:lpstr>
      <vt:lpstr>MPV for vertical disocclusion</vt:lpstr>
      <vt:lpstr>MPV for vertical disocclusion</vt:lpstr>
      <vt:lpstr>MPV for vertical disocclusion</vt:lpstr>
      <vt:lpstr>Can we improve teleportation?</vt:lpstr>
      <vt:lpstr>Can we improve teleportation?</vt:lpstr>
      <vt:lpstr>Can we improve teleportation?</vt:lpstr>
      <vt:lpstr>Can we improve teleportation?</vt:lpstr>
      <vt:lpstr>Can we improve teleportation?</vt:lpstr>
      <vt:lpstr>MPV for anchored teleportation</vt:lpstr>
      <vt:lpstr>MPV for anchored teleportation</vt:lpstr>
      <vt:lpstr>MPV for anchored teleportation</vt:lpstr>
      <vt:lpstr>MPV achieves…</vt:lpstr>
      <vt:lpstr>MPV achieves…</vt:lpstr>
      <vt:lpstr>User study</vt:lpstr>
      <vt:lpstr>User study</vt:lpstr>
      <vt:lpstr>User study</vt:lpstr>
      <vt:lpstr>User study</vt:lpstr>
      <vt:lpstr>User study</vt:lpstr>
      <vt:lpstr>User study</vt:lpstr>
      <vt:lpstr>User study</vt:lpstr>
      <vt:lpstr>User study</vt:lpstr>
      <vt:lpstr>MPV reduces number of teleportatoins</vt:lpstr>
      <vt:lpstr>MPV reduces distance traveled</vt:lpstr>
      <vt:lpstr>MPV reduces time</vt:lpstr>
      <vt:lpstr>Results</vt:lpstr>
      <vt:lpstr>Subjective evaluation of MPV</vt:lpstr>
      <vt:lpstr>Subjective evaluation of MPV</vt:lpstr>
      <vt:lpstr>Conclusions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VR and AR Navigation through Multiperspective Occlusion Management</dc:title>
  <dc:creator>Meng-Lin Wu</dc:creator>
  <cp:lastModifiedBy>Meng-Lin Wu</cp:lastModifiedBy>
  <cp:revision>748</cp:revision>
  <dcterms:modified xsi:type="dcterms:W3CDTF">2020-08-29T05:59:27Z</dcterms:modified>
</cp:coreProperties>
</file>